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8" r:id="rId3"/>
    <p:sldId id="259" r:id="rId4"/>
    <p:sldId id="260" r:id="rId5"/>
    <p:sldId id="261" r:id="rId6"/>
    <p:sldId id="2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6" autoAdjust="0"/>
    <p:restoredTop sz="94660"/>
  </p:normalViewPr>
  <p:slideViewPr>
    <p:cSldViewPr snapToGrid="0">
      <p:cViewPr varScale="1">
        <p:scale>
          <a:sx n="81" d="100"/>
          <a:sy n="81" d="100"/>
        </p:scale>
        <p:origin x="6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media/image1.png>
</file>

<file path=ppt/media/image2.wmf>
</file>

<file path=ppt/media/image3.wmf>
</file>

<file path=ppt/media/image4.wmf>
</file>

<file path=ppt/media/image5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DA2AB-D550-45C4-89D4-7DF8AFFA1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D8470B-7A90-4E37-80BB-C97EA63D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72A4AD-9200-45AA-B8BD-D323CE1A9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7C4F2-AD1F-41AD-A1A5-C95AB5A4F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E3E97-D920-4E43-A038-363E428BF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663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FB5DE-975C-4BA3-982E-22898FC32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A3E716-3B37-4919-8EBD-F686B9B5EF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A5C7F3-9782-4184-ADC8-3BB35891D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BA07B8-3141-47C0-B4F5-5AF35893D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F9902-4DA9-4410-9CF8-B9B05401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0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EA8FBC-D9A7-47F3-ABF9-539CBA11AE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39B691-656C-494B-8A67-2F687962CE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FC6D3-64AC-4373-95E0-ADB42F64C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379845-15C5-4B7E-936E-C705244DB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9F58D-6737-4DE5-88E9-8B94EFC00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77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AD968-AC01-4579-9C8F-0DE4E5740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0AFD6-3DAA-4A27-AF46-BC669A4DB2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EF14E-FF97-43E5-8CB9-CA3CA46B3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B4FA3-AD9B-49EB-A85B-363506E64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2D093F-52A6-49DE-81F8-149231883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57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4FC57-2BB3-4DC8-A87A-464ABA701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F35D5-09E3-4428-BE9B-1EFC0D427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3907A-4E49-43D8-934C-FE7F18686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63DE2-8854-4351-8C51-E7DBCAABC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CFBCC-54EC-4CB5-BC7A-BFC420E32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32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4F9E3-5AE3-4FFA-BC8D-EAD55B18A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05E7A-0122-41BB-9E3E-5A98AE42A9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D1AEC0-CD72-4966-8D3E-87FDBD161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F2C46B-3589-4511-BF62-943349261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7EEC9B-22C4-4475-8E5C-FFFD336CE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0095D2-D023-49F2-98CF-42FD0ED36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808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348E1-BE11-4C5D-8E08-27D30E57F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10CC70-4A56-4896-A6D0-122027FBB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CEBABA-CD2C-47F9-9154-E954DE20B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48C8DA-C213-4D22-8A7E-6090480AAF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C3E7BA-254D-415A-A70C-8F98D33D41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333F9-E60A-4AE1-97D4-7163DE0FC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A7FF97-B890-4F20-82EA-4EECA2DD9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A7B2B8-7A33-4DFD-9022-EE73B6A1E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52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99807-F68F-4C8D-9D4C-2C1521B5D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73C6AD-71E3-481F-AC5B-562A331F1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295934-D7C4-4E71-9E5B-A540D9D3C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25F5BC-FAD1-4C25-98BD-CFF3F13E3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86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F71EF5-3169-4B29-BC7A-E30FF30C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4A6884-7531-4A69-97C9-B7280D374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5CB83D-650A-4D5F-BB44-B12462793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36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FBEF9-3EBE-43B4-9E29-7F59D2747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1596F-603E-4A8D-8F4C-99414045C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5D0BEA-C357-48FA-A67A-B0D1AF828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77FBD3-CC65-4CE2-AD5B-8C2679826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8773D-1C70-4913-86A2-ED5E0FAEC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B6E22A-D4DC-4827-B0BC-B694B3F09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669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A63F0-79F3-4BE3-9450-032763335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4C6302-B457-459E-812C-338E84DAD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FCA185-F1FD-4679-BBFB-F7448C3C98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27646A-920D-4DBC-B358-0EE063F18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7A3634-1902-46D2-B1F2-D3FE967CB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56ABBA-7FE0-4E55-B06E-86941ED47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57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017740-61F8-4426-A92C-60E43853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642D42-5F07-4595-8299-0371DA63C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4CA83-13E8-47F2-98F2-0EA98D91D9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EC3F4-3953-4BCB-9E57-28EBE08383DE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F3C61-8DA9-49F5-AC91-4F30ADEB91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3143B-DC85-4E33-A78D-5ADB956438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3CA03-DBBA-4A47-9C8E-DAF14C3ADE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515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w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3.w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96D182-835A-4EA6-9725-3A1609439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br>
              <a:rPr lang="en-US" sz="4200" b="1">
                <a:solidFill>
                  <a:srgbClr val="FFFFFF"/>
                </a:solidFill>
              </a:rPr>
            </a:br>
            <a:br>
              <a:rPr lang="en-US" sz="4200" b="1">
                <a:solidFill>
                  <a:srgbClr val="FFFFFF"/>
                </a:solidFill>
              </a:rPr>
            </a:br>
            <a:r>
              <a:rPr lang="en-US" sz="4200" b="1">
                <a:solidFill>
                  <a:srgbClr val="FFFFFF"/>
                </a:solidFill>
              </a:rPr>
              <a:t>Cat and Mouse Simulator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D91E49-2281-42AA-82DE-691371FF4683}"/>
              </a:ext>
            </a:extLst>
          </p:cNvPr>
          <p:cNvSpPr txBox="1"/>
          <p:nvPr/>
        </p:nvSpPr>
        <p:spPr>
          <a:xfrm>
            <a:off x="3045368" y="4074718"/>
            <a:ext cx="6105194" cy="682079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Alex Lewandowski</a:t>
            </a:r>
          </a:p>
        </p:txBody>
      </p:sp>
    </p:spTree>
    <p:extLst>
      <p:ext uri="{BB962C8B-B14F-4D97-AF65-F5344CB8AC3E}">
        <p14:creationId xmlns:p14="http://schemas.microsoft.com/office/powerpoint/2010/main" val="1314433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6D182-835A-4EA6-9725-3A16094395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7695" y="3317362"/>
            <a:ext cx="9144000" cy="1915086"/>
          </a:xfrm>
        </p:spPr>
        <p:txBody>
          <a:bodyPr>
            <a:noAutofit/>
          </a:bodyPr>
          <a:lstStyle/>
          <a:p>
            <a:r>
              <a:rPr lang="en-US" sz="4800" b="1" dirty="0"/>
              <a:t>The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7F517-A96A-4A16-86C6-A8104CEF61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7695" y="5406837"/>
            <a:ext cx="9144000" cy="839995"/>
          </a:xfrm>
        </p:spPr>
        <p:txBody>
          <a:bodyPr>
            <a:normAutofit/>
          </a:bodyPr>
          <a:lstStyle/>
          <a:p>
            <a:r>
              <a:rPr lang="en-US" dirty="0"/>
              <a:t>Use a genetic algorithm to solve the problem.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C6C69E-15A3-4167-95FE-6CEB33793697}"/>
              </a:ext>
            </a:extLst>
          </p:cNvPr>
          <p:cNvSpPr/>
          <p:nvPr/>
        </p:nvSpPr>
        <p:spPr>
          <a:xfrm>
            <a:off x="2953497" y="611168"/>
            <a:ext cx="628500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latin typeface="+mj-lt"/>
              </a:rPr>
              <a:t>The Problem</a:t>
            </a:r>
            <a:endParaRPr lang="en-US" sz="4800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75DA9D-7B7D-45E0-A829-3F65EFD22D2E}"/>
              </a:ext>
            </a:extLst>
          </p:cNvPr>
          <p:cNvSpPr txBox="1"/>
          <p:nvPr/>
        </p:nvSpPr>
        <p:spPr>
          <a:xfrm>
            <a:off x="1237033" y="1889039"/>
            <a:ext cx="97179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Create a population of agents (mice) that adapts over time so that the percentage of mice who survive to die of old age is maximized.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Collect enough resources to avoid starvation.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Avoid a predatory agent (the cat).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Develop multiple solutions to the problem (there should be more than one type of mouse capable of succeeding in the environment.</a:t>
            </a:r>
          </a:p>
        </p:txBody>
      </p:sp>
    </p:spTree>
    <p:extLst>
      <p:ext uri="{BB962C8B-B14F-4D97-AF65-F5344CB8AC3E}">
        <p14:creationId xmlns:p14="http://schemas.microsoft.com/office/powerpoint/2010/main" val="3041310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E4DE09B-FEAA-4F1B-B70D-FAB0750C4C1E}"/>
              </a:ext>
            </a:extLst>
          </p:cNvPr>
          <p:cNvSpPr txBox="1"/>
          <p:nvPr/>
        </p:nvSpPr>
        <p:spPr>
          <a:xfrm>
            <a:off x="633102" y="2483292"/>
            <a:ext cx="1914242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Mouse States</a:t>
            </a:r>
          </a:p>
          <a:p>
            <a:pPr algn="ctr"/>
            <a:r>
              <a:rPr lang="en-US" sz="2000" dirty="0"/>
              <a:t>Find Cheese</a:t>
            </a:r>
          </a:p>
          <a:p>
            <a:pPr algn="ctr"/>
            <a:r>
              <a:rPr lang="en-US" sz="2000" dirty="0"/>
              <a:t>Find Water</a:t>
            </a:r>
          </a:p>
          <a:p>
            <a:pPr algn="ctr"/>
            <a:r>
              <a:rPr lang="en-US" sz="2000" dirty="0"/>
              <a:t>Find Mate</a:t>
            </a:r>
          </a:p>
          <a:p>
            <a:pPr algn="ctr"/>
            <a:r>
              <a:rPr lang="en-US" sz="2000" dirty="0"/>
              <a:t>Wander</a:t>
            </a:r>
          </a:p>
          <a:p>
            <a:pPr algn="ctr"/>
            <a:r>
              <a:rPr lang="en-US" sz="2000" dirty="0"/>
              <a:t>Flee Cat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B3804-C708-4562-B6A8-C63CA4DE1982}"/>
              </a:ext>
            </a:extLst>
          </p:cNvPr>
          <p:cNvSpPr txBox="1"/>
          <p:nvPr/>
        </p:nvSpPr>
        <p:spPr>
          <a:xfrm>
            <a:off x="463119" y="4869536"/>
            <a:ext cx="22542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Cat States</a:t>
            </a:r>
          </a:p>
          <a:p>
            <a:pPr algn="ctr"/>
            <a:r>
              <a:rPr lang="en-US" sz="2000" dirty="0"/>
              <a:t>Hunt Current Target</a:t>
            </a:r>
          </a:p>
          <a:p>
            <a:pPr algn="ctr"/>
            <a:r>
              <a:rPr lang="en-US" sz="2000" dirty="0"/>
              <a:t>Choose Next Target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567A63-44A7-43B3-8E1F-A2A89C17AF45}"/>
              </a:ext>
            </a:extLst>
          </p:cNvPr>
          <p:cNvSpPr txBox="1"/>
          <p:nvPr/>
        </p:nvSpPr>
        <p:spPr>
          <a:xfrm>
            <a:off x="3772965" y="1079494"/>
            <a:ext cx="36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Organized as a state machine.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Mice get old and die.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Mice can be eaten.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D878EC-A5EF-4FCD-8D05-4E3E374787FF}"/>
              </a:ext>
            </a:extLst>
          </p:cNvPr>
          <p:cNvSpPr txBox="1"/>
          <p:nvPr/>
        </p:nvSpPr>
        <p:spPr>
          <a:xfrm>
            <a:off x="7377487" y="1079493"/>
            <a:ext cx="381841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Mice can starve or die of thirst.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Mice are not born sexually mature.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The cat is stuck in its room.</a:t>
            </a:r>
            <a:endParaRPr lang="en-US" dirty="0"/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F1876F91-96A0-48A6-824D-37F6229E7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4744" y="157981"/>
            <a:ext cx="4591639" cy="926347"/>
          </a:xfrm>
        </p:spPr>
        <p:txBody>
          <a:bodyPr>
            <a:normAutofit/>
          </a:bodyPr>
          <a:lstStyle/>
          <a:p>
            <a:r>
              <a:rPr lang="en-US" dirty="0"/>
              <a:t>The Environment</a:t>
            </a:r>
          </a:p>
        </p:txBody>
      </p: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3B5BB523-B54B-4AE8-8D4B-C9343FF1F1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27670"/>
              </p:ext>
            </p:extLst>
          </p:nvPr>
        </p:nvGraphicFramePr>
        <p:xfrm>
          <a:off x="3367613" y="2265623"/>
          <a:ext cx="8276160" cy="41447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8" name="Image" r:id="rId3" imgW="23745960" imgH="11885400" progId="Photoshop.Image.12">
                  <p:embed/>
                </p:oleObj>
              </mc:Choice>
              <mc:Fallback>
                <p:oleObj name="Image" r:id="rId3" imgW="23745960" imgH="1188540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67613" y="2265623"/>
                        <a:ext cx="8276160" cy="41447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0418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3AAD-7C46-45BB-8EC4-D3AC4B427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5463"/>
          </a:xfrm>
        </p:spPr>
        <p:txBody>
          <a:bodyPr/>
          <a:lstStyle/>
          <a:p>
            <a:pPr algn="ctr"/>
            <a:r>
              <a:rPr lang="en-US" b="1" u="sng" dirty="0"/>
              <a:t>Mouse Chromosomes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CD3EAA-3A3F-4DF1-90A4-CB529F20D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9235" y="1180166"/>
            <a:ext cx="10515600" cy="55971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16-bit binary number containing 8, 2-bit genes (4 possible genotypes)</a:t>
            </a:r>
          </a:p>
          <a:p>
            <a:pPr marL="0" indent="0" algn="ctr">
              <a:buNone/>
            </a:pPr>
            <a:r>
              <a:rPr lang="en-US" sz="2400" dirty="0"/>
              <a:t>2(4^7) = 32,768 possible mouse permutations.</a:t>
            </a:r>
          </a:p>
          <a:p>
            <a:pPr algn="ctr"/>
            <a:r>
              <a:rPr lang="en-US" sz="3200" b="1" dirty="0"/>
              <a:t>Traits</a:t>
            </a:r>
          </a:p>
          <a:p>
            <a:pPr lvl="1"/>
            <a:r>
              <a:rPr lang="en-US" sz="2800" dirty="0"/>
              <a:t>Smell Type </a:t>
            </a:r>
            <a:r>
              <a:rPr lang="en-US" dirty="0"/>
              <a:t>(the cat prefers some scents over others.)</a:t>
            </a:r>
          </a:p>
          <a:p>
            <a:pPr lvl="1"/>
            <a:r>
              <a:rPr lang="en-US" sz="2800" dirty="0"/>
              <a:t>Smell Strength</a:t>
            </a:r>
          </a:p>
          <a:p>
            <a:pPr lvl="1"/>
            <a:r>
              <a:rPr lang="en-US" sz="2800" dirty="0"/>
              <a:t>Size</a:t>
            </a:r>
          </a:p>
          <a:p>
            <a:pPr lvl="1"/>
            <a:r>
              <a:rPr lang="en-US" sz="2800" dirty="0"/>
              <a:t>Speed</a:t>
            </a:r>
          </a:p>
          <a:p>
            <a:pPr lvl="1"/>
            <a:r>
              <a:rPr lang="en-US" sz="2800" dirty="0"/>
              <a:t>Metabolic Rate </a:t>
            </a:r>
            <a:r>
              <a:rPr lang="en-US" dirty="0"/>
              <a:t>(high rate increases chance of encountering cat)</a:t>
            </a:r>
          </a:p>
          <a:p>
            <a:pPr lvl="1"/>
            <a:r>
              <a:rPr lang="en-US" sz="2800" dirty="0"/>
              <a:t>Preference for Small Spaces </a:t>
            </a:r>
            <a:r>
              <a:rPr lang="en-US" dirty="0"/>
              <a:t>(affects chances of taking safe route)</a:t>
            </a:r>
          </a:p>
          <a:p>
            <a:pPr lvl="1"/>
            <a:r>
              <a:rPr lang="en-US" sz="2800" dirty="0"/>
              <a:t>Cat Fear Level </a:t>
            </a:r>
            <a:r>
              <a:rPr lang="en-US" dirty="0"/>
              <a:t>(some mice flee sooner than others)</a:t>
            </a:r>
          </a:p>
          <a:p>
            <a:pPr lvl="1"/>
            <a:r>
              <a:rPr lang="en-US" sz="2800" dirty="0"/>
              <a:t>Cat Shyness </a:t>
            </a:r>
            <a:r>
              <a:rPr lang="en-US" dirty="0"/>
              <a:t>(affects chance of plotting a route through the cat’s blind spots)</a:t>
            </a:r>
          </a:p>
          <a:p>
            <a:pPr lvl="1"/>
            <a:endParaRPr lang="en-US" sz="2800" dirty="0"/>
          </a:p>
          <a:p>
            <a:pPr lvl="1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19905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05AFE-C3CB-484F-B4B6-7660F58C7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024"/>
            <a:ext cx="10515600" cy="932329"/>
          </a:xfrm>
        </p:spPr>
        <p:txBody>
          <a:bodyPr>
            <a:normAutofit/>
          </a:bodyPr>
          <a:lstStyle/>
          <a:p>
            <a:r>
              <a:rPr lang="en-US" b="1" dirty="0"/>
              <a:t>Visual Identification of Behavioral Genotypes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385B7-F8E7-40A1-932C-CC537B338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894" y="1661599"/>
            <a:ext cx="4047565" cy="10215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Aura Color = Smell Type</a:t>
            </a:r>
          </a:p>
          <a:p>
            <a:pPr marL="0" indent="0">
              <a:buNone/>
            </a:pPr>
            <a:r>
              <a:rPr lang="en-US" dirty="0"/>
              <a:t>Aura Size = Smell Strength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4DA69AB-C824-4D45-900B-A914B10ABC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1353409"/>
              </p:ext>
            </p:extLst>
          </p:nvPr>
        </p:nvGraphicFramePr>
        <p:xfrm>
          <a:off x="6335432" y="1242079"/>
          <a:ext cx="5321300" cy="186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Image" r:id="rId3" imgW="21231720" imgH="7415640" progId="Photoshop.Image.12">
                  <p:embed/>
                </p:oleObj>
              </mc:Choice>
              <mc:Fallback>
                <p:oleObj name="Image" r:id="rId3" imgW="21231720" imgH="741564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35432" y="1242079"/>
                        <a:ext cx="5321300" cy="1860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0D7559E-ACB0-4F1E-9599-1D10C6E635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9704099"/>
              </p:ext>
            </p:extLst>
          </p:nvPr>
        </p:nvGraphicFramePr>
        <p:xfrm>
          <a:off x="6335432" y="3176914"/>
          <a:ext cx="5149850" cy="174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0" name="Image" r:id="rId5" imgW="20545920" imgH="6958440" progId="Photoshop.Image.12">
                  <p:embed/>
                </p:oleObj>
              </mc:Choice>
              <mc:Fallback>
                <p:oleObj name="Image" r:id="rId5" imgW="20545920" imgH="695844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35432" y="3176914"/>
                        <a:ext cx="5149850" cy="1746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C31B943-D685-4461-80B0-932881F75A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7691312"/>
              </p:ext>
            </p:extLst>
          </p:nvPr>
        </p:nvGraphicFramePr>
        <p:xfrm>
          <a:off x="6335432" y="4997449"/>
          <a:ext cx="5321300" cy="186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" name="Image" r:id="rId7" imgW="21231720" imgH="7415640" progId="Photoshop.Image.12">
                  <p:embed/>
                </p:oleObj>
              </mc:Choice>
              <mc:Fallback>
                <p:oleObj name="Image" r:id="rId7" imgW="21231720" imgH="741564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335432" y="4997449"/>
                        <a:ext cx="5321300" cy="1860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7C7D56F-914C-4ED4-A7AB-91EEA267153C}"/>
              </a:ext>
            </a:extLst>
          </p:cNvPr>
          <p:cNvSpPr txBox="1"/>
          <p:nvPr/>
        </p:nvSpPr>
        <p:spPr>
          <a:xfrm>
            <a:off x="1169894" y="3572985"/>
            <a:ext cx="44614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Darkest Green = Min Cat Fear</a:t>
            </a:r>
          </a:p>
          <a:p>
            <a:r>
              <a:rPr lang="en-US" sz="2800" dirty="0"/>
              <a:t>Red = Max Cat Fear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839DE8-0BCA-432D-BF8F-581F6F552793}"/>
              </a:ext>
            </a:extLst>
          </p:cNvPr>
          <p:cNvSpPr txBox="1"/>
          <p:nvPr/>
        </p:nvSpPr>
        <p:spPr>
          <a:xfrm>
            <a:off x="1169894" y="5450670"/>
            <a:ext cx="447449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Light Blue = Slow Metabolism</a:t>
            </a:r>
          </a:p>
          <a:p>
            <a:r>
              <a:rPr lang="en-US" sz="2800" dirty="0"/>
              <a:t>Dark Blue = Fast Metabolism</a:t>
            </a:r>
          </a:p>
        </p:txBody>
      </p:sp>
    </p:spTree>
    <p:extLst>
      <p:ext uri="{BB962C8B-B14F-4D97-AF65-F5344CB8AC3E}">
        <p14:creationId xmlns:p14="http://schemas.microsoft.com/office/powerpoint/2010/main" val="2462320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78E46-16D6-40F2-BBCC-51EEC9B3E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Previous Approaches to Predator-Prey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F4D08-A4E1-47E2-BBB9-42E2E68E7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141"/>
            <a:ext cx="10515600" cy="4688822"/>
          </a:xfrm>
        </p:spPr>
        <p:txBody>
          <a:bodyPr>
            <a:normAutofit/>
          </a:bodyPr>
          <a:lstStyle/>
          <a:p>
            <a:r>
              <a:rPr lang="en-US" sz="2400" u="sng" dirty="0"/>
              <a:t>Evolving Behavioral Strategies in Predators and Prey</a:t>
            </a:r>
          </a:p>
          <a:p>
            <a:pPr marL="0" indent="0">
              <a:buNone/>
            </a:pPr>
            <a:r>
              <a:rPr lang="en-US" sz="2400" dirty="0"/>
              <a:t>    by Thomas Haynes and Sandip Sen, 1995, University of Tulsa, Tulsa, OK</a:t>
            </a:r>
          </a:p>
          <a:p>
            <a:pPr lvl="1"/>
            <a:r>
              <a:rPr lang="en-US" sz="2000" dirty="0"/>
              <a:t>Applied a basic predator-prey genetic algorithm to a simple game-like simulation.  </a:t>
            </a:r>
          </a:p>
          <a:p>
            <a:r>
              <a:rPr lang="en-US" sz="2400" u="sng" dirty="0"/>
              <a:t>A Real-Coded Predator-Prey Algorithm for </a:t>
            </a:r>
            <a:r>
              <a:rPr lang="en-US" sz="2400" u="sng" dirty="0" err="1"/>
              <a:t>Multiobjective</a:t>
            </a:r>
            <a:r>
              <a:rPr lang="en-US" sz="2400" u="sng" dirty="0"/>
              <a:t> Optimization</a:t>
            </a:r>
          </a:p>
          <a:p>
            <a:pPr marL="0" indent="0">
              <a:buNone/>
            </a:pPr>
            <a:r>
              <a:rPr lang="en-US" sz="2300" dirty="0"/>
              <a:t>   by </a:t>
            </a:r>
            <a:r>
              <a:rPr lang="en-US" sz="2300" dirty="0" err="1"/>
              <a:t>Xiaodong</a:t>
            </a:r>
            <a:r>
              <a:rPr lang="en-US" sz="2300" dirty="0"/>
              <a:t> Li, 2003, School of Computer Science and IT, Melbourne, Australia</a:t>
            </a:r>
          </a:p>
          <a:p>
            <a:pPr lvl="1"/>
            <a:r>
              <a:rPr lang="en-US" sz="2000" dirty="0"/>
              <a:t>Used predator-prey genetic algorithms to address </a:t>
            </a:r>
            <a:r>
              <a:rPr lang="en-US" sz="2000" i="1" dirty="0"/>
              <a:t>feature subset selection problems</a:t>
            </a:r>
            <a:r>
              <a:rPr lang="en-US" sz="2000" dirty="0"/>
              <a:t>, with applications in medical test selection for diagnosis, data mining applications, etc.</a:t>
            </a:r>
          </a:p>
          <a:p>
            <a:r>
              <a:rPr lang="en-US" sz="2400" u="sng" dirty="0"/>
              <a:t>Predator-Prey Brain Storm Optimization for DC Brushless Motor</a:t>
            </a:r>
          </a:p>
          <a:p>
            <a:pPr marL="0" indent="0">
              <a:buNone/>
            </a:pPr>
            <a:r>
              <a:rPr lang="en-US" sz="2400" dirty="0"/>
              <a:t>   </a:t>
            </a:r>
            <a:r>
              <a:rPr lang="en-US" sz="2300" dirty="0"/>
              <a:t>by </a:t>
            </a:r>
            <a:r>
              <a:rPr lang="en-US" sz="2300" dirty="0" err="1"/>
              <a:t>Haibin</a:t>
            </a:r>
            <a:r>
              <a:rPr lang="en-US" sz="2300" dirty="0"/>
              <a:t> </a:t>
            </a:r>
            <a:r>
              <a:rPr lang="en-US" sz="2300" dirty="0" err="1"/>
              <a:t>Duan</a:t>
            </a:r>
            <a:r>
              <a:rPr lang="en-US" sz="2300" dirty="0"/>
              <a:t>, </a:t>
            </a:r>
            <a:r>
              <a:rPr lang="en-US" sz="2300" dirty="0" err="1"/>
              <a:t>Shuangtian</a:t>
            </a:r>
            <a:r>
              <a:rPr lang="en-US" sz="2300" dirty="0"/>
              <a:t> Li, and </a:t>
            </a:r>
            <a:r>
              <a:rPr lang="en-US" sz="2300" dirty="0" err="1"/>
              <a:t>Yuhui</a:t>
            </a:r>
            <a:r>
              <a:rPr lang="en-US" sz="2300" dirty="0"/>
              <a:t> Shi, 2013, </a:t>
            </a:r>
            <a:r>
              <a:rPr lang="en-US" sz="2300" dirty="0" err="1"/>
              <a:t>Beihang</a:t>
            </a:r>
            <a:r>
              <a:rPr lang="en-US" sz="2300" dirty="0"/>
              <a:t> University, Beijing, China</a:t>
            </a:r>
          </a:p>
          <a:p>
            <a:pPr lvl="1"/>
            <a:r>
              <a:rPr lang="en-US" sz="1900" dirty="0"/>
              <a:t>Genes aren’t an agent’s traits; instead chromosomes represent an idea for the an upcoming action. These ideas are represented as chromosomes and shared between agents, mimicking human brainstorming.</a:t>
            </a:r>
          </a:p>
          <a:p>
            <a:pPr marL="0" indent="0">
              <a:buNone/>
            </a:pPr>
            <a:endParaRPr lang="en-US" sz="2300" dirty="0"/>
          </a:p>
          <a:p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1351040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417</Words>
  <Application>Microsoft Office PowerPoint</Application>
  <PresentationFormat>Widescreen</PresentationFormat>
  <Paragraphs>54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Image</vt:lpstr>
      <vt:lpstr>Adobe Photoshop Image</vt:lpstr>
      <vt:lpstr>  Cat and Mouse Simulator</vt:lpstr>
      <vt:lpstr>The Solution</vt:lpstr>
      <vt:lpstr>The Environment</vt:lpstr>
      <vt:lpstr>Mouse Chromosomes</vt:lpstr>
      <vt:lpstr>Visual Identification of Behavioral Genotypes</vt:lpstr>
      <vt:lpstr>Previous Approaches to Predator-Prey Problems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Cat and Mouse Simulator</dc:title>
  <dc:creator>Alexander Lewandowski</dc:creator>
  <cp:lastModifiedBy>Alexander Lewandowski</cp:lastModifiedBy>
  <cp:revision>4</cp:revision>
  <dcterms:created xsi:type="dcterms:W3CDTF">2019-03-21T21:06:24Z</dcterms:created>
  <dcterms:modified xsi:type="dcterms:W3CDTF">2019-03-21T23:07:51Z</dcterms:modified>
</cp:coreProperties>
</file>